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4"/>
  </p:sldMasterIdLst>
  <p:notesMasterIdLst>
    <p:notesMasterId r:id="rId24"/>
  </p:notesMasterIdLst>
  <p:handoutMasterIdLst>
    <p:handoutMasterId r:id="rId25"/>
  </p:handoutMasterIdLst>
  <p:sldIdLst>
    <p:sldId id="337" r:id="rId5"/>
    <p:sldId id="355" r:id="rId6"/>
    <p:sldId id="356" r:id="rId7"/>
    <p:sldId id="358" r:id="rId8"/>
    <p:sldId id="352" r:id="rId9"/>
    <p:sldId id="350" r:id="rId10"/>
    <p:sldId id="353" r:id="rId11"/>
    <p:sldId id="354" r:id="rId12"/>
    <p:sldId id="359" r:id="rId13"/>
    <p:sldId id="365" r:id="rId14"/>
    <p:sldId id="361" r:id="rId15"/>
    <p:sldId id="360" r:id="rId16"/>
    <p:sldId id="366" r:id="rId17"/>
    <p:sldId id="363" r:id="rId18"/>
    <p:sldId id="367" r:id="rId19"/>
    <p:sldId id="362" r:id="rId20"/>
    <p:sldId id="368" r:id="rId21"/>
    <p:sldId id="364" r:id="rId22"/>
    <p:sldId id="349" r:id="rId23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EBE2"/>
    <a:srgbClr val="CEFCE7"/>
    <a:srgbClr val="EAE0E8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1602" autoAdjust="0"/>
  </p:normalViewPr>
  <p:slideViewPr>
    <p:cSldViewPr snapToGrid="0">
      <p:cViewPr varScale="1">
        <p:scale>
          <a:sx n="60" d="100"/>
          <a:sy n="60" d="100"/>
        </p:scale>
        <p:origin x="96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6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BA2B75-F90C-43C5-A460-17390A9A6D5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C8CB18-3C24-4A11-8C55-183D29DFCBAD}">
      <dgm:prSet/>
      <dgm:spPr/>
      <dgm:t>
        <a:bodyPr/>
        <a:lstStyle/>
        <a:p>
          <a:r>
            <a:rPr lang="da-DK" dirty="0"/>
            <a:t>1. Flere skal kende </a:t>
          </a:r>
          <a:r>
            <a:rPr lang="da-DK" dirty="0" err="1"/>
            <a:t>parkinson</a:t>
          </a:r>
          <a:r>
            <a:rPr lang="da-DK" dirty="0"/>
            <a:t>-sagen</a:t>
          </a:r>
          <a:endParaRPr lang="en-US" dirty="0"/>
        </a:p>
      </dgm:t>
    </dgm:pt>
    <dgm:pt modelId="{23936B16-5241-4738-A972-081F5B82BB34}" type="parTrans" cxnId="{D7AE2F2E-2C40-4188-973C-6981F807B692}">
      <dgm:prSet/>
      <dgm:spPr/>
      <dgm:t>
        <a:bodyPr/>
        <a:lstStyle/>
        <a:p>
          <a:endParaRPr lang="en-US"/>
        </a:p>
      </dgm:t>
    </dgm:pt>
    <dgm:pt modelId="{83F0E675-1BBA-4875-A347-12964C32D465}" type="sibTrans" cxnId="{D7AE2F2E-2C40-4188-973C-6981F807B692}">
      <dgm:prSet/>
      <dgm:spPr/>
      <dgm:t>
        <a:bodyPr/>
        <a:lstStyle/>
        <a:p>
          <a:endParaRPr lang="en-US"/>
        </a:p>
      </dgm:t>
    </dgm:pt>
    <dgm:pt modelId="{7AD85C28-E1A5-4A0B-B609-5058330A3594}">
      <dgm:prSet/>
      <dgm:spPr/>
      <dgm:t>
        <a:bodyPr/>
        <a:lstStyle/>
        <a:p>
          <a:r>
            <a:rPr lang="da-DK" dirty="0"/>
            <a:t>2. Mere social lighed i sundhed – i foreningen og i sundhedsvæsenet</a:t>
          </a:r>
          <a:endParaRPr lang="en-US" dirty="0"/>
        </a:p>
      </dgm:t>
    </dgm:pt>
    <dgm:pt modelId="{24665407-729B-4148-ACEB-1C897FCEBD89}" type="parTrans" cxnId="{2AA2ADF6-2A2E-4131-B6CC-C9100C9999F6}">
      <dgm:prSet/>
      <dgm:spPr/>
      <dgm:t>
        <a:bodyPr/>
        <a:lstStyle/>
        <a:p>
          <a:endParaRPr lang="en-US"/>
        </a:p>
      </dgm:t>
    </dgm:pt>
    <dgm:pt modelId="{F9333304-0F13-4CD0-B1F1-A1D534D00265}" type="sibTrans" cxnId="{2AA2ADF6-2A2E-4131-B6CC-C9100C9999F6}">
      <dgm:prSet/>
      <dgm:spPr/>
      <dgm:t>
        <a:bodyPr/>
        <a:lstStyle/>
        <a:p>
          <a:endParaRPr lang="en-US"/>
        </a:p>
      </dgm:t>
    </dgm:pt>
    <dgm:pt modelId="{44CDD72B-867E-4AA7-96C6-E2A6B9727737}">
      <dgm:prSet/>
      <dgm:spPr/>
      <dgm:t>
        <a:bodyPr/>
        <a:lstStyle/>
        <a:p>
          <a:r>
            <a:rPr lang="da-DK" dirty="0"/>
            <a:t>3. Vi skal nå dem, der ikke er medlemmer i dag</a:t>
          </a:r>
          <a:endParaRPr lang="en-US" dirty="0"/>
        </a:p>
      </dgm:t>
    </dgm:pt>
    <dgm:pt modelId="{8B824700-BF96-4D4E-9765-862B0DC26471}" type="parTrans" cxnId="{E695E156-9799-46F6-985E-B9A3546933B5}">
      <dgm:prSet/>
      <dgm:spPr/>
      <dgm:t>
        <a:bodyPr/>
        <a:lstStyle/>
        <a:p>
          <a:endParaRPr lang="en-US"/>
        </a:p>
      </dgm:t>
    </dgm:pt>
    <dgm:pt modelId="{AE815782-AC29-4770-BBD1-79391CFF71B7}" type="sibTrans" cxnId="{E695E156-9799-46F6-985E-B9A3546933B5}">
      <dgm:prSet/>
      <dgm:spPr/>
      <dgm:t>
        <a:bodyPr/>
        <a:lstStyle/>
        <a:p>
          <a:endParaRPr lang="en-US"/>
        </a:p>
      </dgm:t>
    </dgm:pt>
    <dgm:pt modelId="{3F988DEC-B078-4742-A2D0-971894FA7069}">
      <dgm:prSet/>
      <dgm:spPr/>
      <dgm:t>
        <a:bodyPr/>
        <a:lstStyle/>
        <a:p>
          <a:r>
            <a:rPr lang="da-DK" dirty="0"/>
            <a:t>4. Mere deltagelse og netværksdannelse lokalt, fokus på enlige med </a:t>
          </a:r>
          <a:r>
            <a:rPr lang="da-DK" dirty="0" err="1"/>
            <a:t>parkinson</a:t>
          </a:r>
          <a:endParaRPr lang="en-US" dirty="0"/>
        </a:p>
      </dgm:t>
    </dgm:pt>
    <dgm:pt modelId="{04722C01-DB12-46BC-AFE0-6D3A7636311B}" type="parTrans" cxnId="{B2BB346D-ACE7-4A25-8CDF-6C0D8A7F861D}">
      <dgm:prSet/>
      <dgm:spPr/>
      <dgm:t>
        <a:bodyPr/>
        <a:lstStyle/>
        <a:p>
          <a:endParaRPr lang="en-US"/>
        </a:p>
      </dgm:t>
    </dgm:pt>
    <dgm:pt modelId="{4CF44426-5E86-49AA-8A85-4F6E690FC655}" type="sibTrans" cxnId="{B2BB346D-ACE7-4A25-8CDF-6C0D8A7F861D}">
      <dgm:prSet/>
      <dgm:spPr/>
      <dgm:t>
        <a:bodyPr/>
        <a:lstStyle/>
        <a:p>
          <a:endParaRPr lang="en-US"/>
        </a:p>
      </dgm:t>
    </dgm:pt>
    <dgm:pt modelId="{447756C0-9A58-4087-BDD9-94B55F518E44}">
      <dgm:prSet/>
      <dgm:spPr/>
      <dgm:t>
        <a:bodyPr/>
        <a:lstStyle/>
        <a:p>
          <a:r>
            <a:rPr lang="da-DK" dirty="0"/>
            <a:t>5. Indsats for særligt sårbare grupper</a:t>
          </a:r>
          <a:endParaRPr lang="en-US" dirty="0"/>
        </a:p>
      </dgm:t>
    </dgm:pt>
    <dgm:pt modelId="{98F7E401-08AA-42DE-BDFF-A0A1FDF52815}" type="parTrans" cxnId="{179EE1E0-8B54-423D-B163-3AE6EE4F4218}">
      <dgm:prSet/>
      <dgm:spPr/>
      <dgm:t>
        <a:bodyPr/>
        <a:lstStyle/>
        <a:p>
          <a:endParaRPr lang="en-US"/>
        </a:p>
      </dgm:t>
    </dgm:pt>
    <dgm:pt modelId="{729EDAA9-0BB0-4A73-91EE-6473A28FCC0B}" type="sibTrans" cxnId="{179EE1E0-8B54-423D-B163-3AE6EE4F4218}">
      <dgm:prSet/>
      <dgm:spPr/>
      <dgm:t>
        <a:bodyPr/>
        <a:lstStyle/>
        <a:p>
          <a:endParaRPr lang="en-US"/>
        </a:p>
      </dgm:t>
    </dgm:pt>
    <dgm:pt modelId="{A7726E33-6AF8-4C67-878C-974CB2CA7FDA}" type="pres">
      <dgm:prSet presAssocID="{18BA2B75-F90C-43C5-A460-17390A9A6D59}" presName="linear" presStyleCnt="0">
        <dgm:presLayoutVars>
          <dgm:animLvl val="lvl"/>
          <dgm:resizeHandles val="exact"/>
        </dgm:presLayoutVars>
      </dgm:prSet>
      <dgm:spPr/>
    </dgm:pt>
    <dgm:pt modelId="{06C7078C-3D37-4B4B-A028-D481FF679257}" type="pres">
      <dgm:prSet presAssocID="{99C8CB18-3C24-4A11-8C55-183D29DFCBA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A62E12C-84AF-4F58-952D-39F2247B1EE3}" type="pres">
      <dgm:prSet presAssocID="{83F0E675-1BBA-4875-A347-12964C32D465}" presName="spacer" presStyleCnt="0"/>
      <dgm:spPr/>
    </dgm:pt>
    <dgm:pt modelId="{5AB84C50-65E0-4707-9672-20C2BECDBDFF}" type="pres">
      <dgm:prSet presAssocID="{7AD85C28-E1A5-4A0B-B609-5058330A359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6E89715-5E64-4F30-9473-254DDB518475}" type="pres">
      <dgm:prSet presAssocID="{F9333304-0F13-4CD0-B1F1-A1D534D00265}" presName="spacer" presStyleCnt="0"/>
      <dgm:spPr/>
    </dgm:pt>
    <dgm:pt modelId="{94B85451-C5A5-47E6-860B-45FE70CB5532}" type="pres">
      <dgm:prSet presAssocID="{44CDD72B-867E-4AA7-96C6-E2A6B972773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5583E66-288A-4C3F-8C39-32209844D28B}" type="pres">
      <dgm:prSet presAssocID="{AE815782-AC29-4770-BBD1-79391CFF71B7}" presName="spacer" presStyleCnt="0"/>
      <dgm:spPr/>
    </dgm:pt>
    <dgm:pt modelId="{6FBE2DC9-F062-4E1D-A3F3-8DACD990DF42}" type="pres">
      <dgm:prSet presAssocID="{3F988DEC-B078-4742-A2D0-971894FA706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286271A-55A6-45F2-8E14-379EAB1E4D15}" type="pres">
      <dgm:prSet presAssocID="{4CF44426-5E86-49AA-8A85-4F6E690FC655}" presName="spacer" presStyleCnt="0"/>
      <dgm:spPr/>
    </dgm:pt>
    <dgm:pt modelId="{1930124F-4490-4D51-A0A7-FEDE7001C70B}" type="pres">
      <dgm:prSet presAssocID="{447756C0-9A58-4087-BDD9-94B55F518E4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97F6919-88E0-4C72-8190-E006D43D1F13}" type="presOf" srcId="{44CDD72B-867E-4AA7-96C6-E2A6B9727737}" destId="{94B85451-C5A5-47E6-860B-45FE70CB5532}" srcOrd="0" destOrd="0" presId="urn:microsoft.com/office/officeart/2005/8/layout/vList2"/>
    <dgm:cxn modelId="{D7AE2F2E-2C40-4188-973C-6981F807B692}" srcId="{18BA2B75-F90C-43C5-A460-17390A9A6D59}" destId="{99C8CB18-3C24-4A11-8C55-183D29DFCBAD}" srcOrd="0" destOrd="0" parTransId="{23936B16-5241-4738-A972-081F5B82BB34}" sibTransId="{83F0E675-1BBA-4875-A347-12964C32D465}"/>
    <dgm:cxn modelId="{B2BB346D-ACE7-4A25-8CDF-6C0D8A7F861D}" srcId="{18BA2B75-F90C-43C5-A460-17390A9A6D59}" destId="{3F988DEC-B078-4742-A2D0-971894FA7069}" srcOrd="3" destOrd="0" parTransId="{04722C01-DB12-46BC-AFE0-6D3A7636311B}" sibTransId="{4CF44426-5E86-49AA-8A85-4F6E690FC655}"/>
    <dgm:cxn modelId="{DDA6D04F-DB40-4D9C-94A6-269ECF613E5C}" type="presOf" srcId="{99C8CB18-3C24-4A11-8C55-183D29DFCBAD}" destId="{06C7078C-3D37-4B4B-A028-D481FF679257}" srcOrd="0" destOrd="0" presId="urn:microsoft.com/office/officeart/2005/8/layout/vList2"/>
    <dgm:cxn modelId="{E695E156-9799-46F6-985E-B9A3546933B5}" srcId="{18BA2B75-F90C-43C5-A460-17390A9A6D59}" destId="{44CDD72B-867E-4AA7-96C6-E2A6B9727737}" srcOrd="2" destOrd="0" parTransId="{8B824700-BF96-4D4E-9765-862B0DC26471}" sibTransId="{AE815782-AC29-4770-BBD1-79391CFF71B7}"/>
    <dgm:cxn modelId="{225E9084-2110-41D3-96AC-7930576A69CC}" type="presOf" srcId="{3F988DEC-B078-4742-A2D0-971894FA7069}" destId="{6FBE2DC9-F062-4E1D-A3F3-8DACD990DF42}" srcOrd="0" destOrd="0" presId="urn:microsoft.com/office/officeart/2005/8/layout/vList2"/>
    <dgm:cxn modelId="{FD743C88-2BDA-4ECB-81CC-81F5CC8A6755}" type="presOf" srcId="{7AD85C28-E1A5-4A0B-B609-5058330A3594}" destId="{5AB84C50-65E0-4707-9672-20C2BECDBDFF}" srcOrd="0" destOrd="0" presId="urn:microsoft.com/office/officeart/2005/8/layout/vList2"/>
    <dgm:cxn modelId="{02B1F599-96B0-4164-83E5-44E5F0C72E23}" type="presOf" srcId="{18BA2B75-F90C-43C5-A460-17390A9A6D59}" destId="{A7726E33-6AF8-4C67-878C-974CB2CA7FDA}" srcOrd="0" destOrd="0" presId="urn:microsoft.com/office/officeart/2005/8/layout/vList2"/>
    <dgm:cxn modelId="{179EE1E0-8B54-423D-B163-3AE6EE4F4218}" srcId="{18BA2B75-F90C-43C5-A460-17390A9A6D59}" destId="{447756C0-9A58-4087-BDD9-94B55F518E44}" srcOrd="4" destOrd="0" parTransId="{98F7E401-08AA-42DE-BDFF-A0A1FDF52815}" sibTransId="{729EDAA9-0BB0-4A73-91EE-6473A28FCC0B}"/>
    <dgm:cxn modelId="{AAD335EC-B257-495A-BC78-3435BD8573BD}" type="presOf" srcId="{447756C0-9A58-4087-BDD9-94B55F518E44}" destId="{1930124F-4490-4D51-A0A7-FEDE7001C70B}" srcOrd="0" destOrd="0" presId="urn:microsoft.com/office/officeart/2005/8/layout/vList2"/>
    <dgm:cxn modelId="{2AA2ADF6-2A2E-4131-B6CC-C9100C9999F6}" srcId="{18BA2B75-F90C-43C5-A460-17390A9A6D59}" destId="{7AD85C28-E1A5-4A0B-B609-5058330A3594}" srcOrd="1" destOrd="0" parTransId="{24665407-729B-4148-ACEB-1C897FCEBD89}" sibTransId="{F9333304-0F13-4CD0-B1F1-A1D534D00265}"/>
    <dgm:cxn modelId="{54958635-2C05-4991-ABC9-95500D1D868E}" type="presParOf" srcId="{A7726E33-6AF8-4C67-878C-974CB2CA7FDA}" destId="{06C7078C-3D37-4B4B-A028-D481FF679257}" srcOrd="0" destOrd="0" presId="urn:microsoft.com/office/officeart/2005/8/layout/vList2"/>
    <dgm:cxn modelId="{68BE40A8-C2C2-4E38-B23B-DB6426A3404E}" type="presParOf" srcId="{A7726E33-6AF8-4C67-878C-974CB2CA7FDA}" destId="{9A62E12C-84AF-4F58-952D-39F2247B1EE3}" srcOrd="1" destOrd="0" presId="urn:microsoft.com/office/officeart/2005/8/layout/vList2"/>
    <dgm:cxn modelId="{3D8DCCBA-D20F-4C9B-8F0D-C81BCE306759}" type="presParOf" srcId="{A7726E33-6AF8-4C67-878C-974CB2CA7FDA}" destId="{5AB84C50-65E0-4707-9672-20C2BECDBDFF}" srcOrd="2" destOrd="0" presId="urn:microsoft.com/office/officeart/2005/8/layout/vList2"/>
    <dgm:cxn modelId="{8C0DB79B-9694-4A6F-9219-645DF7D3F5AF}" type="presParOf" srcId="{A7726E33-6AF8-4C67-878C-974CB2CA7FDA}" destId="{26E89715-5E64-4F30-9473-254DDB518475}" srcOrd="3" destOrd="0" presId="urn:microsoft.com/office/officeart/2005/8/layout/vList2"/>
    <dgm:cxn modelId="{F25CBD0C-B117-42E6-863C-F0A19CD95029}" type="presParOf" srcId="{A7726E33-6AF8-4C67-878C-974CB2CA7FDA}" destId="{94B85451-C5A5-47E6-860B-45FE70CB5532}" srcOrd="4" destOrd="0" presId="urn:microsoft.com/office/officeart/2005/8/layout/vList2"/>
    <dgm:cxn modelId="{C2055EC5-69F1-4665-989F-078DCBBA489F}" type="presParOf" srcId="{A7726E33-6AF8-4C67-878C-974CB2CA7FDA}" destId="{D5583E66-288A-4C3F-8C39-32209844D28B}" srcOrd="5" destOrd="0" presId="urn:microsoft.com/office/officeart/2005/8/layout/vList2"/>
    <dgm:cxn modelId="{7631213D-E1CE-411B-9721-8040C3106FB2}" type="presParOf" srcId="{A7726E33-6AF8-4C67-878C-974CB2CA7FDA}" destId="{6FBE2DC9-F062-4E1D-A3F3-8DACD990DF42}" srcOrd="6" destOrd="0" presId="urn:microsoft.com/office/officeart/2005/8/layout/vList2"/>
    <dgm:cxn modelId="{E0EAE151-68FD-46F8-B88C-795AA7284070}" type="presParOf" srcId="{A7726E33-6AF8-4C67-878C-974CB2CA7FDA}" destId="{E286271A-55A6-45F2-8E14-379EAB1E4D15}" srcOrd="7" destOrd="0" presId="urn:microsoft.com/office/officeart/2005/8/layout/vList2"/>
    <dgm:cxn modelId="{D76EF295-F8FB-41FD-96E4-359CE99D159F}" type="presParOf" srcId="{A7726E33-6AF8-4C67-878C-974CB2CA7FDA}" destId="{1930124F-4490-4D51-A0A7-FEDE7001C70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C7078C-3D37-4B4B-A028-D481FF679257}">
      <dsp:nvSpPr>
        <dsp:cNvPr id="0" name=""/>
        <dsp:cNvSpPr/>
      </dsp:nvSpPr>
      <dsp:spPr>
        <a:xfrm>
          <a:off x="0" y="434340"/>
          <a:ext cx="10058399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 dirty="0"/>
            <a:t>1. Flere skal kende </a:t>
          </a:r>
          <a:r>
            <a:rPr lang="da-DK" sz="2400" kern="1200" dirty="0" err="1"/>
            <a:t>parkinson</a:t>
          </a:r>
          <a:r>
            <a:rPr lang="da-DK" sz="2400" kern="1200" dirty="0"/>
            <a:t>-sagen</a:t>
          </a:r>
          <a:endParaRPr lang="en-US" sz="2400" kern="1200" dirty="0"/>
        </a:p>
      </dsp:txBody>
      <dsp:txXfrm>
        <a:off x="28100" y="462440"/>
        <a:ext cx="10002199" cy="519439"/>
      </dsp:txXfrm>
    </dsp:sp>
    <dsp:sp modelId="{5AB84C50-65E0-4707-9672-20C2BECDBDFF}">
      <dsp:nvSpPr>
        <dsp:cNvPr id="0" name=""/>
        <dsp:cNvSpPr/>
      </dsp:nvSpPr>
      <dsp:spPr>
        <a:xfrm>
          <a:off x="0" y="1079100"/>
          <a:ext cx="10058399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 dirty="0"/>
            <a:t>2. Mere social lighed i sundhed – i foreningen og i sundhedsvæsenet</a:t>
          </a:r>
          <a:endParaRPr lang="en-US" sz="2400" kern="1200" dirty="0"/>
        </a:p>
      </dsp:txBody>
      <dsp:txXfrm>
        <a:off x="28100" y="1107200"/>
        <a:ext cx="10002199" cy="519439"/>
      </dsp:txXfrm>
    </dsp:sp>
    <dsp:sp modelId="{94B85451-C5A5-47E6-860B-45FE70CB5532}">
      <dsp:nvSpPr>
        <dsp:cNvPr id="0" name=""/>
        <dsp:cNvSpPr/>
      </dsp:nvSpPr>
      <dsp:spPr>
        <a:xfrm>
          <a:off x="0" y="1723860"/>
          <a:ext cx="10058399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 dirty="0"/>
            <a:t>3. Vi skal nå dem, der ikke er medlemmer i dag</a:t>
          </a:r>
          <a:endParaRPr lang="en-US" sz="2400" kern="1200" dirty="0"/>
        </a:p>
      </dsp:txBody>
      <dsp:txXfrm>
        <a:off x="28100" y="1751960"/>
        <a:ext cx="10002199" cy="519439"/>
      </dsp:txXfrm>
    </dsp:sp>
    <dsp:sp modelId="{6FBE2DC9-F062-4E1D-A3F3-8DACD990DF42}">
      <dsp:nvSpPr>
        <dsp:cNvPr id="0" name=""/>
        <dsp:cNvSpPr/>
      </dsp:nvSpPr>
      <dsp:spPr>
        <a:xfrm>
          <a:off x="0" y="2368620"/>
          <a:ext cx="10058399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 dirty="0"/>
            <a:t>4. Mere deltagelse og netværksdannelse lokalt, fokus på enlige med </a:t>
          </a:r>
          <a:r>
            <a:rPr lang="da-DK" sz="2400" kern="1200" dirty="0" err="1"/>
            <a:t>parkinson</a:t>
          </a:r>
          <a:endParaRPr lang="en-US" sz="2400" kern="1200" dirty="0"/>
        </a:p>
      </dsp:txBody>
      <dsp:txXfrm>
        <a:off x="28100" y="2396720"/>
        <a:ext cx="10002199" cy="519439"/>
      </dsp:txXfrm>
    </dsp:sp>
    <dsp:sp modelId="{1930124F-4490-4D51-A0A7-FEDE7001C70B}">
      <dsp:nvSpPr>
        <dsp:cNvPr id="0" name=""/>
        <dsp:cNvSpPr/>
      </dsp:nvSpPr>
      <dsp:spPr>
        <a:xfrm>
          <a:off x="0" y="3013380"/>
          <a:ext cx="10058399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 dirty="0"/>
            <a:t>5. Indsats for særligt sårbare grupper</a:t>
          </a:r>
          <a:endParaRPr lang="en-US" sz="2400" kern="1200" dirty="0"/>
        </a:p>
      </dsp:txBody>
      <dsp:txXfrm>
        <a:off x="28100" y="3041480"/>
        <a:ext cx="10002199" cy="519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E05A6-F8C4-46A5-AE59-44CB6991886D}" type="datetimeFigureOut">
              <a:rPr lang="da-DK" smtClean="0"/>
              <a:t>30-03-2025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4AAB26-48EB-46C5-8D0D-1E0155BD2C5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9710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4419C-3D9E-48B7-BEB3-0133D1EA5CEC}" type="datetimeFigureOut">
              <a:rPr lang="da-DK" smtClean="0"/>
              <a:t>30-03-2025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B1B95-333E-4EAF-AE82-5AED2A3BD02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05858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3/30/2025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516" y="270416"/>
            <a:ext cx="2151594" cy="166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623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3/30/2025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0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3/30/2025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335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3/30/2025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068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3/30/2025</a:t>
            </a:fld>
            <a:endParaRPr lang="en-US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846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3/30/2025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715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8140724" cy="1450757"/>
          </a:xfrm>
        </p:spPr>
        <p:txBody>
          <a:bodyPr/>
          <a:lstStyle>
            <a:lvl1pPr marL="0">
              <a:defRPr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3/30/2025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88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3/30/2025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231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3/30/2025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497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3/30/2025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626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3/30/2025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83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3/30/2025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889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3/30/2025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656" y="336340"/>
            <a:ext cx="1008497" cy="77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642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95" r:id="rId2"/>
    <p:sldLayoutId id="2147483786" r:id="rId3"/>
    <p:sldLayoutId id="2147483785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parkinson.dk/medier/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085EC5A-5EA3-C33C-53E7-B6CEB75FB4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r="11111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r>
              <a:rPr lang="da-DK" altLang="da-DK" sz="4400" dirty="0"/>
              <a:t>Nyt fra landsforeningen</a:t>
            </a:r>
            <a:br>
              <a:rPr lang="da-DK" altLang="da-DK" sz="6200" dirty="0"/>
            </a:br>
            <a:br>
              <a:rPr lang="da-DK" altLang="da-DK" sz="3600" dirty="0"/>
            </a:br>
            <a:r>
              <a:rPr lang="da-DK" altLang="da-DK" sz="3600" dirty="0"/>
              <a:t>Nordsjællands kreds den 15. marts 2025</a:t>
            </a:r>
            <a:endParaRPr lang="da-DK" sz="3600" dirty="0"/>
          </a:p>
        </p:txBody>
      </p:sp>
      <p:sp>
        <p:nvSpPr>
          <p:cNvPr id="5" name="Undertitel 4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>
            <a:normAutofit/>
          </a:bodyPr>
          <a:lstStyle/>
          <a:p>
            <a:endParaRPr lang="da-DK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da-DK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Lærke K. Taidal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AB95BF-57D0-4E49-9EF2-408B47C8D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1C520CBD-F82E-44E4-BDA5-128716AD7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18AE32-A526-42FC-A854-732740BD3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5640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304292-BF6C-6376-44E9-618EBC281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400" dirty="0">
                <a:latin typeface="+mn-lt"/>
              </a:rPr>
              <a:t>Andre nyheder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9630537-5DD6-18DB-3566-7667F52AEA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7124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0366D81-0439-B5D1-4A49-C5E0DAF49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da-DK" sz="3600" dirty="0">
                <a:solidFill>
                  <a:srgbClr val="FFFFFF"/>
                </a:solidFill>
                <a:latin typeface="+mn-lt"/>
              </a:rPr>
              <a:t>Flere forløb med specialiseret rehabilitering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5103B26-AFBE-C6FA-3D24-8D87B7066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777194" cy="5646208"/>
          </a:xfrm>
        </p:spPr>
        <p:txBody>
          <a:bodyPr anchor="ctr">
            <a:normAutofit/>
          </a:bodyPr>
          <a:lstStyle/>
          <a:p>
            <a:endParaRPr lang="da-DK" dirty="0"/>
          </a:p>
          <a:p>
            <a:r>
              <a:rPr lang="da-DK" sz="2400" dirty="0"/>
              <a:t>4,9 mio. kr. mere til specialiseret rehabiliteringsforløb. Samlet bevilling på 14 mio. kr.</a:t>
            </a:r>
          </a:p>
          <a:p>
            <a:endParaRPr lang="da-DK" sz="2400" dirty="0"/>
          </a:p>
          <a:p>
            <a:r>
              <a:rPr lang="da-DK" sz="2400" dirty="0" err="1"/>
              <a:t>Sano</a:t>
            </a:r>
            <a:r>
              <a:rPr lang="da-DK" sz="2400" dirty="0"/>
              <a:t> har ikke tilstrækkelig kapacitet til alle forløb. Vi samarbejder med Filadelfia ved Dianalund om at levere det resterende i 2025.</a:t>
            </a:r>
          </a:p>
          <a:p>
            <a:endParaRPr lang="da-DK" sz="2400" dirty="0"/>
          </a:p>
          <a:p>
            <a:r>
              <a:rPr lang="da-DK" sz="2400" dirty="0"/>
              <a:t>Lægen skal fortsat henvise til </a:t>
            </a:r>
            <a:r>
              <a:rPr lang="da-DK" sz="2400" dirty="0" err="1"/>
              <a:t>Sano</a:t>
            </a:r>
            <a:r>
              <a:rPr lang="da-DK" sz="2400" dirty="0"/>
              <a:t>, som fordeler på lokationer.</a:t>
            </a:r>
          </a:p>
        </p:txBody>
      </p:sp>
    </p:spTree>
    <p:extLst>
      <p:ext uri="{BB962C8B-B14F-4D97-AF65-F5344CB8AC3E}">
        <p14:creationId xmlns:p14="http://schemas.microsoft.com/office/powerpoint/2010/main" val="834518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7F668AE-F4D4-032D-72EF-F1D5328CE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da-DK" sz="3600" dirty="0">
                <a:solidFill>
                  <a:srgbClr val="FFFFFF"/>
                </a:solidFill>
                <a:latin typeface="+mn-lt"/>
              </a:rPr>
              <a:t>Vederlagsfri fysioterapi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687CB7E-1937-60B2-C7F2-C16B31BA8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7768" y="605896"/>
            <a:ext cx="6951862" cy="6018424"/>
          </a:xfrm>
        </p:spPr>
        <p:txBody>
          <a:bodyPr anchor="ctr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a-DK" sz="2400" dirty="0"/>
              <a:t>  Strukturerede forløb for mennesker med </a:t>
            </a:r>
            <a:r>
              <a:rPr lang="da-DK" sz="2400" dirty="0" err="1"/>
              <a:t>parkinson</a:t>
            </a:r>
            <a:r>
              <a:rPr lang="da-DK" sz="2400" dirty="0"/>
              <a:t> introduceret fra 1. januar 2025.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2400" dirty="0"/>
              <a:t>  Formål er bedre kvalitet, tilpasset tilbud if.t progression af sygdom – OG en besparelse på 2,5%.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2400" dirty="0"/>
              <a:t>  Patienten placeres i én af fem faser. Selvtræning i fase 1 over gradvist mere hold og individuel træning. Fase fem er primært hjemmetræning.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2400" dirty="0"/>
              <a:t>  Reaktion fra medlemmer: Mindre antal er sat ned i træning. Relativt få reaktioner.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2400" dirty="0"/>
              <a:t>  Råd ved ændringer: Tal med fysioterapeuten, få skriftlig faglig begrundelse. Hvis stadig utilfreds, kan man klage.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2400" dirty="0"/>
              <a:t>  Kontakt endelig sekretariatet ved behov!</a:t>
            </a:r>
          </a:p>
        </p:txBody>
      </p:sp>
    </p:spTree>
    <p:extLst>
      <p:ext uri="{BB962C8B-B14F-4D97-AF65-F5344CB8AC3E}">
        <p14:creationId xmlns:p14="http://schemas.microsoft.com/office/powerpoint/2010/main" val="3208151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4873C3-4EAF-3C6A-BBDF-8236CEC8B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400" dirty="0">
                <a:latin typeface="+mn-lt"/>
              </a:rPr>
              <a:t>Nye initiativer</a:t>
            </a:r>
            <a:endParaRPr lang="da-DK" sz="44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E90030F-EC31-AD16-B008-2722C37598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9264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E789D1-14AA-00A5-AC14-C9764861D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9723120" cy="1298357"/>
          </a:xfrm>
        </p:spPr>
        <p:txBody>
          <a:bodyPr>
            <a:normAutofit/>
          </a:bodyPr>
          <a:lstStyle/>
          <a:p>
            <a:r>
              <a:rPr lang="da-DK" sz="4400" dirty="0">
                <a:latin typeface="+mn-lt"/>
              </a:rPr>
              <a:t>Podcasts og online foredrag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ADBAB8A-C9E7-C963-3E36-2B2D05384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  <a:p>
            <a:r>
              <a:rPr lang="da-DK" sz="2400" dirty="0"/>
              <a:t>Midler fra Lundbeckfonden, Helsefonden og Jaschafonden til 15 podcasts og 30 online foredrag, som produceres over tre år.</a:t>
            </a:r>
          </a:p>
          <a:p>
            <a:endParaRPr lang="da-DK" sz="2400" dirty="0"/>
          </a:p>
          <a:p>
            <a:r>
              <a:rPr lang="da-DK" sz="2400" dirty="0"/>
              <a:t>Premiere dec. 2024 med tre podcasts.</a:t>
            </a:r>
          </a:p>
          <a:p>
            <a:endParaRPr lang="da-DK" sz="2400" dirty="0"/>
          </a:p>
          <a:p>
            <a:r>
              <a:rPr lang="da-DK" sz="2400" dirty="0"/>
              <a:t>Online foredrag sendes live og kan derefter ses på </a:t>
            </a:r>
            <a:r>
              <a:rPr lang="da-DK" sz="2400" dirty="0">
                <a:hlinkClick r:id="rId2"/>
              </a:rPr>
              <a:t>https://parkinson.dk/medier/</a:t>
            </a:r>
            <a:endParaRPr lang="da-DK" sz="2400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99023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13A91D1-58DC-271A-C8BE-767319F3D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Lige pilforbindelse 4">
            <a:extLst>
              <a:ext uri="{FF2B5EF4-FFF2-40B4-BE49-F238E27FC236}">
                <a16:creationId xmlns:a16="http://schemas.microsoft.com/office/drawing/2014/main" id="{7569C565-7F7C-3949-8E7D-A8D72D40515F}"/>
              </a:ext>
            </a:extLst>
          </p:cNvPr>
          <p:cNvCxnSpPr/>
          <p:nvPr/>
        </p:nvCxnSpPr>
        <p:spPr>
          <a:xfrm>
            <a:off x="7036420" y="992459"/>
            <a:ext cx="970156" cy="1739590"/>
          </a:xfrm>
          <a:prstGeom prst="straightConnector1">
            <a:avLst/>
          </a:prstGeom>
          <a:ln w="1270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564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60AB19-27B6-1894-3EAA-684500377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9540240" cy="1328837"/>
          </a:xfrm>
        </p:spPr>
        <p:txBody>
          <a:bodyPr>
            <a:normAutofit/>
          </a:bodyPr>
          <a:lstStyle/>
          <a:p>
            <a:r>
              <a:rPr lang="da-DK" sz="4400" dirty="0">
                <a:latin typeface="+mn-lt"/>
              </a:rPr>
              <a:t>Trivselsophold ved fremskreden </a:t>
            </a:r>
            <a:r>
              <a:rPr lang="da-DK" sz="4400" dirty="0" err="1">
                <a:latin typeface="+mn-lt"/>
              </a:rPr>
              <a:t>parkinson</a:t>
            </a:r>
            <a:endParaRPr lang="da-DK" sz="4400" dirty="0">
              <a:latin typeface="+mn-lt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87525DC-13BB-1F25-DD9D-9AAC3A853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525760" cy="3854026"/>
          </a:xfrm>
        </p:spPr>
        <p:txBody>
          <a:bodyPr/>
          <a:lstStyle/>
          <a:p>
            <a:endParaRPr lang="da-DK" dirty="0"/>
          </a:p>
          <a:p>
            <a:r>
              <a:rPr lang="da-DK" sz="2400" dirty="0"/>
              <a:t>Midler fra </a:t>
            </a:r>
            <a:r>
              <a:rPr lang="da-DK" sz="2400" dirty="0" err="1"/>
              <a:t>TrygFonden</a:t>
            </a:r>
            <a:r>
              <a:rPr lang="da-DK" sz="2400" dirty="0"/>
              <a:t> til trivselsophold i tre år.</a:t>
            </a:r>
          </a:p>
          <a:p>
            <a:r>
              <a:rPr lang="da-DK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Formål: At forebygge isolation og ensomhed blandt mennesker med fremskreden </a:t>
            </a:r>
            <a:r>
              <a:rPr lang="da-DK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parkinson</a:t>
            </a:r>
            <a:r>
              <a:rPr lang="da-DK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og de pårørende gennem trivselsforløb bestående af trivselsophold for begge samt opfølgende online samtalegrupper for de pårørende.</a:t>
            </a:r>
          </a:p>
          <a:p>
            <a:endParaRPr lang="da-DK" sz="2400" dirty="0">
              <a:latin typeface="Calibri" panose="020F0502020204030204" pitchFamily="34" charset="0"/>
            </a:endParaRPr>
          </a:p>
          <a:p>
            <a:r>
              <a:rPr lang="da-DK" sz="2400" dirty="0">
                <a:latin typeface="Calibri" panose="020F0502020204030204" pitchFamily="34" charset="0"/>
              </a:rPr>
              <a:t>I alt 20 personer per forløb. 12 forløb med 240 deltagere i alt. Første gang okt. 2025 sandsynligvis på lokationerne Musholm ved Korsør og Dronningens Ferieby i Grenaa.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3995939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5FE4C6-F1F2-140C-5081-BFE84B0D0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400" dirty="0"/>
              <a:t>Familiekursus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ACDA39A-EE6C-4555-4F86-9480B6175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627360" cy="4006426"/>
          </a:xfrm>
        </p:spPr>
        <p:txBody>
          <a:bodyPr/>
          <a:lstStyle/>
          <a:p>
            <a:endParaRPr lang="da-DK" dirty="0"/>
          </a:p>
          <a:p>
            <a:pPr>
              <a:buFont typeface="Arial" panose="020B0604020202020204" pitchFamily="34" charset="0"/>
              <a:buChar char="•"/>
            </a:pPr>
            <a:r>
              <a:rPr lang="da-DK" sz="2400" dirty="0"/>
              <a:t>   For forældre med </a:t>
            </a:r>
            <a:r>
              <a:rPr lang="da-DK" sz="2400" dirty="0" err="1"/>
              <a:t>parkinson</a:t>
            </a:r>
            <a:r>
              <a:rPr lang="da-DK" sz="2400" dirty="0"/>
              <a:t>, som har hjemmeboende børn, og personens partner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2400" dirty="0"/>
              <a:t>   Én kursusdag for forældrene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2400" dirty="0"/>
              <a:t>   Den 25. </a:t>
            </a:r>
            <a:r>
              <a:rPr lang="da-DK" sz="2400"/>
              <a:t>oktober </a:t>
            </a:r>
            <a:r>
              <a:rPr lang="da-DK" sz="2400" dirty="0"/>
              <a:t>et sted i Midtjylland.</a:t>
            </a:r>
          </a:p>
        </p:txBody>
      </p:sp>
    </p:spTree>
    <p:extLst>
      <p:ext uri="{BB962C8B-B14F-4D97-AF65-F5344CB8AC3E}">
        <p14:creationId xmlns:p14="http://schemas.microsoft.com/office/powerpoint/2010/main" val="2266897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83F2D1-0089-6078-E4EB-49C21F5B0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400" dirty="0">
                <a:latin typeface="+mn-lt"/>
              </a:rPr>
              <a:t>Events og kampagner i 2025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0A4F409-B25C-3969-A8D3-02AFEB9C5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453589" cy="3913935"/>
          </a:xfrm>
        </p:spPr>
        <p:txBody>
          <a:bodyPr/>
          <a:lstStyle/>
          <a:p>
            <a:endParaRPr lang="da-DK" dirty="0"/>
          </a:p>
          <a:p>
            <a:pPr>
              <a:buFont typeface="Wingdings" panose="05000000000000000000" pitchFamily="2" charset="2"/>
              <a:buChar char="v"/>
            </a:pPr>
            <a:r>
              <a:rPr lang="da-DK" sz="2400" dirty="0"/>
              <a:t>  </a:t>
            </a:r>
            <a:r>
              <a:rPr lang="da-DK" sz="2400" i="1" dirty="0"/>
              <a:t>International parkinsondag </a:t>
            </a:r>
            <a:r>
              <a:rPr lang="da-DK" sz="2400" dirty="0"/>
              <a:t>markeres bl.a. i Roskilde, Horsens, Herlev og Århus.</a:t>
            </a:r>
          </a:p>
          <a:p>
            <a:endParaRPr lang="da-DK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da-DK" sz="2400" dirty="0"/>
              <a:t>  </a:t>
            </a:r>
            <a:r>
              <a:rPr lang="da-DK" sz="2400" i="1" dirty="0"/>
              <a:t>Parkinson </a:t>
            </a:r>
            <a:r>
              <a:rPr lang="da-DK" sz="2400" i="1" dirty="0" err="1"/>
              <a:t>Unity</a:t>
            </a:r>
            <a:r>
              <a:rPr lang="da-DK" sz="2400" i="1" dirty="0"/>
              <a:t> </a:t>
            </a:r>
            <a:r>
              <a:rPr lang="da-DK" sz="2400" i="1" dirty="0" err="1"/>
              <a:t>Walk</a:t>
            </a:r>
            <a:r>
              <a:rPr lang="da-DK" sz="2400" i="1" dirty="0"/>
              <a:t> </a:t>
            </a:r>
            <a:r>
              <a:rPr lang="da-DK" sz="2400" dirty="0"/>
              <a:t>den</a:t>
            </a:r>
            <a:r>
              <a:rPr lang="da-DK" sz="2400" i="1" dirty="0"/>
              <a:t> </a:t>
            </a:r>
            <a:r>
              <a:rPr lang="da-DK" sz="2400" dirty="0"/>
              <a:t>24. maj i København, Odense, Horsens og Viborg.</a:t>
            </a:r>
          </a:p>
          <a:p>
            <a:endParaRPr lang="da-DK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da-DK" sz="2400" dirty="0"/>
              <a:t>  Kampagnen </a:t>
            </a:r>
            <a:r>
              <a:rPr lang="da-DK" sz="2400" i="1" dirty="0"/>
              <a:t>Vi går med – mod </a:t>
            </a:r>
            <a:r>
              <a:rPr lang="da-DK" sz="2400" i="1" dirty="0" err="1"/>
              <a:t>parkinson</a:t>
            </a:r>
            <a:r>
              <a:rPr lang="da-DK" sz="2400" i="1" dirty="0"/>
              <a:t> </a:t>
            </a:r>
            <a:r>
              <a:rPr lang="da-DK" sz="2400" dirty="0"/>
              <a:t>i uge 41.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888516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F038F0-BBD8-50A6-AECA-D6F908E5B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da-DK" dirty="0"/>
              <a:t> </a:t>
            </a:r>
            <a:endParaRPr lang="da-DK" b="1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B741254-4AE7-4E32-F793-67B666F8D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sz="4000" b="1" dirty="0">
                <a:latin typeface="+mj-lt"/>
              </a:rPr>
              <a:t>           		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19D282FB-1542-6AEA-F573-F84317B81416}"/>
              </a:ext>
            </a:extLst>
          </p:cNvPr>
          <p:cNvSpPr txBox="1"/>
          <p:nvPr/>
        </p:nvSpPr>
        <p:spPr>
          <a:xfrm>
            <a:off x="2510618" y="3044279"/>
            <a:ext cx="72317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4400" dirty="0"/>
              <a:t>Spørgsmål eller kommentarer?</a:t>
            </a:r>
          </a:p>
        </p:txBody>
      </p:sp>
    </p:spTree>
    <p:extLst>
      <p:ext uri="{BB962C8B-B14F-4D97-AF65-F5344CB8AC3E}">
        <p14:creationId xmlns:p14="http://schemas.microsoft.com/office/powerpoint/2010/main" val="3521556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17B3C1-3582-2D48-978D-A44AA360F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7D68998-CCED-640D-714C-AACE697EA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da-DK" sz="4800" dirty="0"/>
          </a:p>
          <a:p>
            <a:pPr algn="ctr"/>
            <a:r>
              <a:rPr lang="da-DK" sz="4800" dirty="0"/>
              <a:t>Tak, fordi I er kommet i dag!</a:t>
            </a:r>
          </a:p>
          <a:p>
            <a:pPr algn="ctr"/>
            <a:endParaRPr lang="da-DK" sz="4800" dirty="0"/>
          </a:p>
          <a:p>
            <a:pPr algn="ctr"/>
            <a:r>
              <a:rPr lang="da-DK" sz="4800" dirty="0"/>
              <a:t>Tak til bestyrelsen for stor indsats!</a:t>
            </a:r>
          </a:p>
        </p:txBody>
      </p:sp>
    </p:spTree>
    <p:extLst>
      <p:ext uri="{BB962C8B-B14F-4D97-AF65-F5344CB8AC3E}">
        <p14:creationId xmlns:p14="http://schemas.microsoft.com/office/powerpoint/2010/main" val="2363809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37A272-94F2-42F3-3379-48C9CDD8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9916160" cy="1460917"/>
          </a:xfrm>
        </p:spPr>
        <p:txBody>
          <a:bodyPr>
            <a:normAutofit/>
          </a:bodyPr>
          <a:lstStyle/>
          <a:p>
            <a:pPr algn="ctr"/>
            <a:r>
              <a:rPr lang="da-DK" sz="4400" b="1" dirty="0"/>
              <a:t>Ny strategi for foreningen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122A8D3-E94C-9C6B-3EA6-F224E7C7B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pPr algn="ctr"/>
            <a:r>
              <a:rPr lang="da-DK" sz="4000" dirty="0"/>
              <a:t>”Aldrig alene med </a:t>
            </a:r>
            <a:r>
              <a:rPr lang="da-DK" sz="4000" dirty="0" err="1"/>
              <a:t>parkinson</a:t>
            </a:r>
            <a:r>
              <a:rPr lang="da-DK" sz="40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6433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B1DB5B-54C4-18BF-1BA8-56080E50B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400" b="1" dirty="0"/>
              <a:t>Strategiske fokusområder</a:t>
            </a:r>
            <a:endParaRPr lang="da-DK" sz="4400" dirty="0"/>
          </a:p>
        </p:txBody>
      </p:sp>
      <p:graphicFrame>
        <p:nvGraphicFramePr>
          <p:cNvPr id="5" name="Pladsholder til indhold 2">
            <a:extLst>
              <a:ext uri="{FF2B5EF4-FFF2-40B4-BE49-F238E27FC236}">
                <a16:creationId xmlns:a16="http://schemas.microsoft.com/office/drawing/2014/main" id="{F02B01F1-AB3F-EFBB-9569-C9154EAECA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2066571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6620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951EFA-54A0-35F2-42E1-251A0D1B1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400" dirty="0">
                <a:latin typeface="+mn-lt"/>
              </a:rPr>
              <a:t>Flere skal kende parkinsonsagen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CF0E4CB-EBAB-F542-5A5E-ADCC81D96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  <a:p>
            <a:endParaRPr lang="da-DK" dirty="0"/>
          </a:p>
          <a:p>
            <a:pPr>
              <a:buFont typeface="Arial" panose="020B0604020202020204" pitchFamily="34" charset="0"/>
              <a:buChar char="•"/>
            </a:pPr>
            <a:r>
              <a:rPr lang="da-DK" sz="2400" dirty="0"/>
              <a:t>   Den brede befolkning skal kende til parkinsonsagen – en indirekte påvirkning af beslutningstagere. Styrket medie-indsats.</a:t>
            </a:r>
          </a:p>
          <a:p>
            <a:endParaRPr lang="da-DK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da-DK" sz="2400" dirty="0"/>
              <a:t>   Vi skal vise flere ansigter på, hvad </a:t>
            </a:r>
            <a:r>
              <a:rPr lang="da-DK" sz="2400" dirty="0" err="1"/>
              <a:t>parkinson</a:t>
            </a:r>
            <a:r>
              <a:rPr lang="da-DK" sz="2400" dirty="0"/>
              <a:t> er. Flere case-historier.</a:t>
            </a:r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54363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311F98-B2C5-73B7-B82C-24A53ADEA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400" dirty="0">
                <a:latin typeface="+mn-lt"/>
              </a:rPr>
              <a:t>Mere social lighed i sundhed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15C1F34-D57E-E8FD-BD86-D6CCD098C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a-DK" sz="2400" dirty="0"/>
          </a:p>
          <a:p>
            <a:pPr algn="l"/>
            <a:r>
              <a:rPr lang="da-DK" sz="2400" b="1" dirty="0">
                <a:solidFill>
                  <a:srgbClr val="000000"/>
                </a:solidFill>
                <a:effectLst/>
              </a:rPr>
              <a:t>I foreningen: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rgbClr val="000000"/>
                </a:solidFill>
              </a:rPr>
              <a:t>   Gøre barrierer mindre for at melde sig ind og for at deltage i aktiviteter.</a:t>
            </a:r>
            <a:endParaRPr lang="da-DK" sz="2400" i="0" dirty="0">
              <a:solidFill>
                <a:srgbClr val="000000"/>
              </a:solidFill>
              <a:effectLst/>
            </a:endParaRPr>
          </a:p>
          <a:p>
            <a:pPr algn="l"/>
            <a:endParaRPr lang="da-DK" sz="2400" i="0" dirty="0">
              <a:solidFill>
                <a:srgbClr val="000000"/>
              </a:solidFill>
              <a:effectLst/>
            </a:endParaRPr>
          </a:p>
          <a:p>
            <a:pPr algn="l"/>
            <a:r>
              <a:rPr lang="da-DK" sz="2400" b="1" dirty="0">
                <a:solidFill>
                  <a:srgbClr val="000000"/>
                </a:solidFill>
              </a:rPr>
              <a:t>I sundhedsvæsenet: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a-DK" sz="2400" i="0" dirty="0">
                <a:solidFill>
                  <a:srgbClr val="000000"/>
                </a:solidFill>
                <a:effectLst/>
              </a:rPr>
              <a:t>   Bedre adgang til neurologer, rehabilitering og afprøvning af bisidder-ordning.</a:t>
            </a:r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00749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8EC964-5CE2-43FD-FBFA-64130A465A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D2A942-3481-8655-4EDA-F88629DDB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3"/>
            <a:ext cx="9239901" cy="1397231"/>
          </a:xfrm>
        </p:spPr>
        <p:txBody>
          <a:bodyPr>
            <a:normAutofit/>
          </a:bodyPr>
          <a:lstStyle/>
          <a:p>
            <a:r>
              <a:rPr lang="da-DK" sz="4000" dirty="0">
                <a:latin typeface="+mn-lt"/>
              </a:rPr>
              <a:t>Vi skal nå dem, der ikke er medlemmer i dag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2A0EC65-3637-0B15-84DE-374D51A8C0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a-DK" sz="2200" dirty="0"/>
          </a:p>
          <a:p>
            <a:r>
              <a:rPr lang="da-DK" sz="2400" dirty="0"/>
              <a:t>Målet er 20.000 medlemmer i 2040. Stå stærkere og give alle muligheden:</a:t>
            </a:r>
          </a:p>
          <a:p>
            <a:endParaRPr lang="da-DK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da-DK" sz="2400" dirty="0"/>
              <a:t>   Gøre barrierer for at melde sig ind mindre bl.a. medlemskampagner</a:t>
            </a:r>
          </a:p>
          <a:p>
            <a:pPr>
              <a:buFont typeface="Arial" panose="020B0604020202020204" pitchFamily="34" charset="0"/>
              <a:buChar char="•"/>
            </a:pPr>
            <a:endParaRPr lang="da-DK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da-DK" sz="2400" dirty="0"/>
              <a:t>   Mere information til neurologer og apoteker om henvisning til Parkinsonforeningen.</a:t>
            </a:r>
          </a:p>
          <a:p>
            <a:endParaRPr lang="da-DK" sz="2400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35107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DCCF63-764F-B59E-5CE3-B5754C87F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400" dirty="0">
                <a:latin typeface="+mn-lt"/>
              </a:rPr>
              <a:t>Mere deltagelse og netværk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3371D0D-1A40-F3AE-4C81-CB06BF42D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sz="2400" dirty="0"/>
          </a:p>
          <a:p>
            <a:r>
              <a:rPr lang="da-DK" sz="2400" dirty="0"/>
              <a:t>Parkinsonforeningen tilbyder vigtige faglige og sociale arrangementer:</a:t>
            </a:r>
          </a:p>
          <a:p>
            <a:endParaRPr lang="da-DK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da-DK" sz="2400" dirty="0"/>
              <a:t>   Tiltag og kampagner lokalt for flere deltagere til arrangementer</a:t>
            </a:r>
          </a:p>
          <a:p>
            <a:pPr>
              <a:buFont typeface="Arial" panose="020B0604020202020204" pitchFamily="34" charset="0"/>
              <a:buChar char="•"/>
            </a:pPr>
            <a:endParaRPr lang="da-DK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da-DK" sz="2400" dirty="0"/>
              <a:t>   Tilskynde fx enlige i at deltage i arrangementer og netværk (fx transport-aftaler, ”tag’ en ven med kampagne).</a:t>
            </a:r>
          </a:p>
        </p:txBody>
      </p:sp>
    </p:spTree>
    <p:extLst>
      <p:ext uri="{BB962C8B-B14F-4D97-AF65-F5344CB8AC3E}">
        <p14:creationId xmlns:p14="http://schemas.microsoft.com/office/powerpoint/2010/main" val="2221647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B8403B-DF40-A38D-96A1-A3811246A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400" dirty="0">
                <a:latin typeface="+mn-lt"/>
              </a:rPr>
              <a:t>Indsats for særligt sårbare grupper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FCA613E-8DE4-DDA2-4088-46BF9374D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  <a:p>
            <a:pPr>
              <a:buFont typeface="Arial" panose="020B0604020202020204" pitchFamily="34" charset="0"/>
              <a:buChar char="•"/>
            </a:pPr>
            <a:r>
              <a:rPr lang="da-DK" dirty="0"/>
              <a:t>    </a:t>
            </a:r>
            <a:r>
              <a:rPr lang="da-DK" sz="2400" dirty="0"/>
              <a:t>Enlige med </a:t>
            </a:r>
            <a:r>
              <a:rPr lang="da-DK" sz="2400" dirty="0" err="1"/>
              <a:t>parkinson</a:t>
            </a:r>
            <a:endParaRPr lang="da-DK" sz="2400" dirty="0"/>
          </a:p>
          <a:p>
            <a:pPr>
              <a:buFont typeface="Arial" panose="020B0604020202020204" pitchFamily="34" charset="0"/>
              <a:buChar char="•"/>
            </a:pPr>
            <a:endParaRPr lang="da-DK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da-DK" sz="2400" dirty="0"/>
              <a:t>   Personer med fremskreden </a:t>
            </a:r>
            <a:r>
              <a:rPr lang="da-DK" sz="2400" dirty="0" err="1"/>
              <a:t>parkinson</a:t>
            </a:r>
            <a:r>
              <a:rPr lang="da-DK" sz="2400" dirty="0"/>
              <a:t> og deres pårørende</a:t>
            </a:r>
          </a:p>
          <a:p>
            <a:pPr>
              <a:buFont typeface="Arial" panose="020B0604020202020204" pitchFamily="34" charset="0"/>
              <a:buChar char="•"/>
            </a:pPr>
            <a:endParaRPr lang="da-DK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da-DK" sz="2400" dirty="0"/>
              <a:t>   Personer med atypisk </a:t>
            </a:r>
            <a:r>
              <a:rPr lang="da-DK" sz="2400" dirty="0" err="1"/>
              <a:t>parkinson</a:t>
            </a:r>
            <a:r>
              <a:rPr lang="da-DK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058441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">
  <a:themeElements>
    <a:clrScheme name="Brugerdefineret 4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628E7B"/>
      </a:accent1>
      <a:accent2>
        <a:srgbClr val="A6C2B6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7E43B747C83A842B01945A4DF128C6A" ma:contentTypeVersion="15" ma:contentTypeDescription="Opret et nyt dokument." ma:contentTypeScope="" ma:versionID="e199e079bc24f227a8473470a0f14635">
  <xsd:schema xmlns:xsd="http://www.w3.org/2001/XMLSchema" xmlns:xs="http://www.w3.org/2001/XMLSchema" xmlns:p="http://schemas.microsoft.com/office/2006/metadata/properties" xmlns:ns2="0bc813e3-4724-4848-bd96-edce10f62f46" xmlns:ns3="27d4ee68-e315-44a2-86e6-b3a321c92f14" targetNamespace="http://schemas.microsoft.com/office/2006/metadata/properties" ma:root="true" ma:fieldsID="0e45da903cb4b14569440c2ffb81fd00" ns2:_="" ns3:_="">
    <xsd:import namespace="0bc813e3-4724-4848-bd96-edce10f62f46"/>
    <xsd:import namespace="27d4ee68-e315-44a2-86e6-b3a321c92f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c813e3-4724-4848-bd96-edce10f62f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Billedmærker" ma:readOnly="false" ma:fieldId="{5cf76f15-5ced-4ddc-b409-7134ff3c332f}" ma:taxonomyMulti="true" ma:sspId="6909def8-d1c0-4eb6-aa72-1a7ea563ce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d4ee68-e315-44a2-86e6-b3a321c92f14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1e55b9c2-cab8-4d35-8664-3b9435e67baa}" ma:internalName="TaxCatchAll" ma:showField="CatchAllData" ma:web="27d4ee68-e315-44a2-86e6-b3a321c92f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7d4ee68-e315-44a2-86e6-b3a321c92f14" xsi:nil="true"/>
    <lcf76f155ced4ddcb4097134ff3c332f xmlns="0bc813e3-4724-4848-bd96-edce10f62f46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D3277A-BC84-42F3-A114-B447DFB820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c813e3-4724-4848-bd96-edce10f62f46"/>
    <ds:schemaRef ds:uri="27d4ee68-e315-44a2-86e6-b3a321c92f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FA337C6-1864-4CD2-A111-0DEFE107B4DB}">
  <ds:schemaRefs>
    <ds:schemaRef ds:uri="http://schemas.microsoft.com/office/2006/documentManagement/types"/>
    <ds:schemaRef ds:uri="http://purl.org/dc/terms/"/>
    <ds:schemaRef ds:uri="27d4ee68-e315-44a2-86e6-b3a321c92f14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0bc813e3-4724-4848-bd96-edce10f62f46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CC515656-DFE7-4955-B28C-8037D33486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3299</TotalTime>
  <Words>680</Words>
  <Application>Microsoft Office PowerPoint</Application>
  <PresentationFormat>Widescreen</PresentationFormat>
  <Paragraphs>102</Paragraphs>
  <Slides>19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Retro</vt:lpstr>
      <vt:lpstr>Nyt fra landsforeningen  Nordsjællands kreds den 15. marts 2025</vt:lpstr>
      <vt:lpstr> </vt:lpstr>
      <vt:lpstr>Ny strategi for foreningen</vt:lpstr>
      <vt:lpstr>Strategiske fokusområder</vt:lpstr>
      <vt:lpstr>Flere skal kende parkinsonsagen</vt:lpstr>
      <vt:lpstr>Mere social lighed i sundhed</vt:lpstr>
      <vt:lpstr>Vi skal nå dem, der ikke er medlemmer i dag</vt:lpstr>
      <vt:lpstr>Mere deltagelse og netværk</vt:lpstr>
      <vt:lpstr>Indsats for særligt sårbare grupper</vt:lpstr>
      <vt:lpstr>Andre nyheder</vt:lpstr>
      <vt:lpstr>Flere forløb med specialiseret rehabilitering</vt:lpstr>
      <vt:lpstr>Vederlagsfri fysioterapi</vt:lpstr>
      <vt:lpstr>Nye initiativer</vt:lpstr>
      <vt:lpstr>Podcasts og online foredrag</vt:lpstr>
      <vt:lpstr>PowerPoint-præsentation</vt:lpstr>
      <vt:lpstr>Trivselsophold ved fremskreden parkinson</vt:lpstr>
      <vt:lpstr>Familiekursus</vt:lpstr>
      <vt:lpstr>Events og kampagner i 2025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Astrid Blom</dc:creator>
  <cp:lastModifiedBy>Inger Albertsen</cp:lastModifiedBy>
  <cp:revision>141</cp:revision>
  <dcterms:created xsi:type="dcterms:W3CDTF">2021-05-12T12:16:43Z</dcterms:created>
  <dcterms:modified xsi:type="dcterms:W3CDTF">2025-03-30T08:51:48Z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0x01010027E43B747C83A842B01945A4DF128C6A</vt:lpwstr>
  </property>
  <property fmtid="{D5CDD505-2E9C-101B-9397-08002B2CF9AE}" pid="3" name="MediaServiceImageTags">
    <vt:lpwstr/>
  </property>
</Properties>
</file>