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6"/>
  </p:notesMasterIdLst>
  <p:handoutMasterIdLst>
    <p:handoutMasterId r:id="rId17"/>
  </p:handoutMasterIdLst>
  <p:sldIdLst>
    <p:sldId id="374" r:id="rId2"/>
    <p:sldId id="311" r:id="rId3"/>
    <p:sldId id="391" r:id="rId4"/>
    <p:sldId id="390" r:id="rId5"/>
    <p:sldId id="383" r:id="rId6"/>
    <p:sldId id="372" r:id="rId7"/>
    <p:sldId id="386" r:id="rId8"/>
    <p:sldId id="389" r:id="rId9"/>
    <p:sldId id="385" r:id="rId10"/>
    <p:sldId id="379" r:id="rId11"/>
    <p:sldId id="388" r:id="rId12"/>
    <p:sldId id="380" r:id="rId13"/>
    <p:sldId id="392" r:id="rId14"/>
    <p:sldId id="393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BE2"/>
    <a:srgbClr val="CEFCE7"/>
    <a:srgbClr val="EAE0E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1602" autoAdjust="0"/>
  </p:normalViewPr>
  <p:slideViewPr>
    <p:cSldViewPr snapToGrid="0">
      <p:cViewPr varScale="1">
        <p:scale>
          <a:sx n="63" d="100"/>
          <a:sy n="63" d="100"/>
        </p:scale>
        <p:origin x="1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05A6-F8C4-46A5-AE59-44CB6991886D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AB26-48EB-46C5-8D0D-1E0155BD2C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7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419C-3D9E-48B7-BEB3-0133D1EA5CEC}" type="datetimeFigureOut">
              <a:rPr lang="da-DK" smtClean="0"/>
              <a:t>29-01-2024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B1B95-333E-4EAF-AE82-5AED2A3BD0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585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16" y="270416"/>
            <a:ext cx="2151594" cy="16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3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6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71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140724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3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9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8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8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56" y="336340"/>
            <a:ext cx="1008497" cy="7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5" r:id="rId2"/>
    <p:sldLayoutId id="2147483786" r:id="rId3"/>
    <p:sldLayoutId id="2147483785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G26-q3CsdHg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AE855-41E3-9848-4938-0241CBF0D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000" dirty="0"/>
              <a:t>Oplæg om Parkinsons sygdom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5C1A890-C37D-E143-0284-B1C41EA86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Navn</a:t>
            </a:r>
          </a:p>
          <a:p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36532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68403C-FF4F-31DE-EC54-5F82B8A8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da-DK" sz="4000" dirty="0"/>
              <a:t>Ikke-lægelig behandling</a:t>
            </a:r>
          </a:p>
        </p:txBody>
      </p:sp>
      <p:pic>
        <p:nvPicPr>
          <p:cNvPr id="5" name="Picture 4" descr="Håndvægte på et gulv">
            <a:extLst>
              <a:ext uri="{FF2B5EF4-FFF2-40B4-BE49-F238E27FC236}">
                <a16:creationId xmlns:a16="http://schemas.microsoft.com/office/drawing/2014/main" id="{23532638-D7ED-5D51-B0CD-15AC02606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18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5CD3B1-1036-D4F1-14CA-323C3F497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Tværfaglig rehabilitering virker, men man skal vide, hvad man selv kan gøre og have konkrete redskaber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Hård fysisk træning kan forbedre funktionsniveau og livskvalitet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Typisk har mennesker med parkinson vederlagsfri fysioterapi to gange ugentligt (under ændring) og laver egen træning flere gange ugentligt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Parkinsonforeningen har igangsat forskellige træningstilbud (dans, boksning, kor mv.)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222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el 3">
            <a:extLst>
              <a:ext uri="{FF2B5EF4-FFF2-40B4-BE49-F238E27FC236}">
                <a16:creationId xmlns:a16="http://schemas.microsoft.com/office/drawing/2014/main" id="{53B36062-7779-3DCD-9256-B01B7E7D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Mange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sundhedsaktører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et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langt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parkinson-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forløb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ladsholder til indhold 7" descr="Et billede, der indeholder tekst, skærmbillede, diagram, Font/skrifttype">
            <a:extLst>
              <a:ext uri="{FF2B5EF4-FFF2-40B4-BE49-F238E27FC236}">
                <a16:creationId xmlns:a16="http://schemas.microsoft.com/office/drawing/2014/main" id="{9AAF078D-A14D-2073-F23D-DA74F65F0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r="4936"/>
          <a:stretch/>
        </p:blipFill>
        <p:spPr>
          <a:xfrm>
            <a:off x="1101245" y="640081"/>
            <a:ext cx="5977724" cy="5054156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160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216A67-3006-D2C2-4155-1170CFA2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da-DK" sz="4000" dirty="0"/>
              <a:t>Parkinsonforeningen</a:t>
            </a:r>
          </a:p>
        </p:txBody>
      </p:sp>
      <p:pic>
        <p:nvPicPr>
          <p:cNvPr id="6" name="Picture 4" descr="To personer, der holder hinandens hænder">
            <a:extLst>
              <a:ext uri="{FF2B5EF4-FFF2-40B4-BE49-F238E27FC236}">
                <a16:creationId xmlns:a16="http://schemas.microsoft.com/office/drawing/2014/main" id="{BE5C7533-242E-7799-F82F-86ED665C9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9" r="27390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DC25C4-9167-B4BB-D5B2-AB4BB46F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Parkinsonforeningen blev stiftet i 1980 og har 11.000 medlemmer (patienter, pårørende, fagpersoner og virksomheder)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Foreningen tilbyder information, telefonisk rådgivning, kurser, netværk og lokale sociale og faglige arrangementer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Foreningen støtter forskning gennem legater og har et forskningsråd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Foreningen bedriver interessevaretagelse som den eneste landsdækkende organisation på området</a:t>
            </a:r>
          </a:p>
        </p:txBody>
      </p:sp>
    </p:spTree>
    <p:extLst>
      <p:ext uri="{BB962C8B-B14F-4D97-AF65-F5344CB8AC3E}">
        <p14:creationId xmlns:p14="http://schemas.microsoft.com/office/powerpoint/2010/main" val="13021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210727-3DBD-0B74-B933-2D66FC23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Film til </a:t>
            </a:r>
            <a:r>
              <a:rPr lang="en-US" sz="3600" kern="1200" spc="-5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plejepersonale</a:t>
            </a:r>
            <a:r>
              <a:rPr lang="en-US" sz="360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75B2E6-3F7A-499D-001F-18BD07C54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hlinkClick r:id="rId2"/>
              </a:rPr>
              <a:t>4 </a:t>
            </a:r>
            <a:r>
              <a:rPr lang="en-US" dirty="0" err="1">
                <a:solidFill>
                  <a:srgbClr val="FFFFFF"/>
                </a:solidFill>
                <a:hlinkClick r:id="rId2"/>
              </a:rPr>
              <a:t>fokuspunkter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 om parkinson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Medicin</a:t>
            </a:r>
            <a:r>
              <a:rPr lang="en-US" sz="2000" dirty="0">
                <a:solidFill>
                  <a:srgbClr val="FFFFFF"/>
                </a:solidFill>
              </a:rPr>
              <a:t> og </a:t>
            </a:r>
            <a:r>
              <a:rPr lang="en-US" sz="2000" dirty="0" err="1">
                <a:solidFill>
                  <a:srgbClr val="FFFFFF"/>
                </a:solidFill>
              </a:rPr>
              <a:t>ernæring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Funktionsniveau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Ikke-motoriske symptomer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Kommunikation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ladsholder til indhold 5" descr="Sort-hvid film tavle">
            <a:extLst>
              <a:ext uri="{FF2B5EF4-FFF2-40B4-BE49-F238E27FC236}">
                <a16:creationId xmlns:a16="http://schemas.microsoft.com/office/drawing/2014/main" id="{BCEF9827-109D-43E9-906D-AC711B02C3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r="-1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5286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ult spørgsmålstegn">
            <a:extLst>
              <a:ext uri="{FF2B5EF4-FFF2-40B4-BE49-F238E27FC236}">
                <a16:creationId xmlns:a16="http://schemas.microsoft.com/office/drawing/2014/main" id="{A04F8471-4E93-758E-CCDE-BD7612D3B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8" b="24812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0B2B4E4-7CED-7387-C492-C32A216D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Spørgsmål</a:t>
            </a:r>
            <a:endParaRPr lang="en-US" sz="4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62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da-DK" sz="4000" dirty="0"/>
              <a:t>Hvad er Parkinsons sygdom?</a:t>
            </a:r>
          </a:p>
        </p:txBody>
      </p:sp>
      <p:pic>
        <p:nvPicPr>
          <p:cNvPr id="7" name="Picture 6" descr="Scanning af den menneskelige hjerne på en neurologiklinik">
            <a:extLst>
              <a:ext uri="{FF2B5EF4-FFF2-40B4-BE49-F238E27FC236}">
                <a16:creationId xmlns:a16="http://schemas.microsoft.com/office/drawing/2014/main" id="{1226A1A3-385D-BE33-9B61-F14422A19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91" r="-2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B3129912-E78B-BC48-C35D-C132AD946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13539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Parkinson er en kompleks neurologisk sygdom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De dopamin-producerende nerveceller forsvinder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Sygdommen er fremadskridende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Motoriske symptomer: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Langsomme bevægelser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Rysten (kun to ud af tre)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Muskels</a:t>
            </a:r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tivhed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Balanceudfordringer (kommer typisk senere i sygdomsforløbet)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Finmotorikken bliver dårligere, fx bliver håndskriften mindre, svært at lukke knapper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Udfordringer med stemmen (op til 89 procent)</a:t>
            </a:r>
          </a:p>
        </p:txBody>
      </p:sp>
    </p:spTree>
    <p:extLst>
      <p:ext uri="{BB962C8B-B14F-4D97-AF65-F5344CB8AC3E}">
        <p14:creationId xmlns:p14="http://schemas.microsoft.com/office/powerpoint/2010/main" val="414255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CAF7C-1EF9-5072-F233-C9EC0F56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Ikke-motoriske symptomer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38FC1B-7362-107F-98EE-E789429723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Der findes mere end 40 forskellige ikke-motoriske symptomer, fx: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Kognitive forstyrrelser og senere demens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Forstoppelse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Smerter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Søvnforstyrrelser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Depression, angst og apati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Blodtryksfald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Som et isbjerg er de motoriske symptomer til at få øje på, men under havets overflade gemmer størstedelen af isbjerget sig i form af de mere usynlige ikke-motoriske symptomer.</a:t>
            </a:r>
          </a:p>
          <a:p>
            <a:pPr marL="201168" lvl="1" indent="0">
              <a:buNone/>
            </a:pPr>
            <a:endParaRPr lang="da-DK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  <p:pic>
        <p:nvPicPr>
          <p:cNvPr id="6" name="Pladsholder til indhold 5" descr="Et billede, der indeholder vand/blågrøn, Azurblå, skærmbillede, blå/nedtrykt&#10;&#10;Automatisk genereret beskrivelse">
            <a:extLst>
              <a:ext uri="{FF2B5EF4-FFF2-40B4-BE49-F238E27FC236}">
                <a16:creationId xmlns:a16="http://schemas.microsoft.com/office/drawing/2014/main" id="{3C6E3F91-C9D7-7CF8-3BDA-70D886E08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469059"/>
            <a:ext cx="4937125" cy="2777132"/>
          </a:xfrm>
        </p:spPr>
      </p:pic>
    </p:spTree>
    <p:extLst>
      <p:ext uri="{BB962C8B-B14F-4D97-AF65-F5344CB8AC3E}">
        <p14:creationId xmlns:p14="http://schemas.microsoft.com/office/powerpoint/2010/main" val="355407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6A437D-1D5D-88C2-FD73-41FAA781F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1" r="31372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C359F3-25B2-4E2B-8713-5583EAF4C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FAD1E89-28A2-951D-C114-7BBAD702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Hvem får parkinson?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26EB53-A064-438C-B0CD-AC150363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E67839-EB51-6453-CD2E-53BC614E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99177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Parkinsons sygdom er den hastigst voksende neurologiske sygdom, og antallet af mennesker med parkinson forventes at stige fra 12.000 i dag til over 20.000 i 2040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  <a:ea typeface="Times New Roman" panose="02020603050405020304" pitchFamily="18" charset="0"/>
              </a:rPr>
              <a:t>Ca. 1.500 får sygdommen hvert år (stiger 3,1 procent om året)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De fleste får parkinson i 60-62 års alderen, men også mennesker i slutningen af 20’erne får sygdommen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To procent af de diagnosticerede er under 50 år, og 11 procent af den samlede gruppe er under 60 år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Lidt flere mænd end kvinder får Parkinsons sygdom (seks ud af ti er mænd)</a:t>
            </a:r>
          </a:p>
        </p:txBody>
      </p:sp>
    </p:spTree>
    <p:extLst>
      <p:ext uri="{BB962C8B-B14F-4D97-AF65-F5344CB8AC3E}">
        <p14:creationId xmlns:p14="http://schemas.microsoft.com/office/powerpoint/2010/main" val="322454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817DC-21BF-1789-819E-B6E927D6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Hvorfor får man parkinson?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C52E93-F789-E4B0-B38F-077ACFF7F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Vi kender ikke årsagen til parkinson endnu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Cirka 5-7 procent har en </a:t>
            </a:r>
            <a:r>
              <a:rPr lang="da-DK" b="1" dirty="0"/>
              <a:t>arvelig form </a:t>
            </a:r>
            <a:r>
              <a:rPr lang="da-DK" dirty="0"/>
              <a:t>for Parkinsons sygdom forårsaget af en mutation i specifikke gener. Der kendes i dag 27 forskellige gener, som kan forårsage en arvelig form for parkinson.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0" i="0" u="none" strike="noStrike" baseline="0" dirty="0">
                <a:latin typeface="AbhayaLibre-Regular"/>
              </a:rPr>
              <a:t>Sygdomsforekomsten stiger med </a:t>
            </a:r>
            <a:r>
              <a:rPr lang="da-DK" b="1" i="0" u="none" strike="noStrike" baseline="0" dirty="0">
                <a:latin typeface="AbhayaLibre-Regular"/>
              </a:rPr>
              <a:t>alderen</a:t>
            </a:r>
            <a:r>
              <a:rPr lang="da-DK" b="0" i="0" u="none" strike="noStrike" baseline="0" dirty="0">
                <a:latin typeface="AbhayaLibre-Regular"/>
              </a:rPr>
              <a:t>. Risikoen for Parkinsons sygdom i befolkningen som helhed er på 1-2 promille og cirka 1 procent for personer over 60 år stigende til cirka 3 procent for plus 85-årige.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b="1" dirty="0"/>
              <a:t>Pesticider, opløsningsmidler og metaller </a:t>
            </a:r>
            <a:r>
              <a:rPr lang="da-DK" dirty="0"/>
              <a:t>brugt i landbrug og industri er under mistanke for at kunne fremkalde Parkinsons sygdom hos disponerede personer, dvs. en blanding mellem miljø og gener.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3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1AB0DD-E508-087C-FF33-CD478924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915725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Behandlingsmuligheder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A9A29E-51E3-D03E-EEA8-620271944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584960"/>
            <a:ext cx="5977938" cy="475620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Der er ingen kur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Medicin virker, men skal tages præcist og virkningen aftager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Patienter tager op imod 7.000 piller om året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Som sygdommen skrider frem, er medicin i </a:t>
            </a:r>
            <a:r>
              <a:rPr lang="da-DK" dirty="0" err="1">
                <a:solidFill>
                  <a:srgbClr val="FFFFFF"/>
                </a:solidFill>
              </a:rPr>
              <a:t>pilleform</a:t>
            </a:r>
            <a:r>
              <a:rPr lang="da-DK" dirty="0">
                <a:solidFill>
                  <a:srgbClr val="FFFFFF"/>
                </a:solidFill>
              </a:rPr>
              <a:t> ikke nok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Mulighed for avanceret behandling i form af hjerneoperation (Deep Brain Stimulation) eller pumpebehandling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Ingen behandlingsmæssige gennembrud de seneste mange årtier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FFFFFF"/>
                </a:solidFill>
              </a:rPr>
              <a:t>Forskning indenfor stamcelleterapi og </a:t>
            </a:r>
            <a:r>
              <a:rPr lang="da-DK" dirty="0" err="1">
                <a:solidFill>
                  <a:srgbClr val="FFFFFF"/>
                </a:solidFill>
              </a:rPr>
              <a:t>immumterapi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5" name="Picture 4" descr="Nærbillede af uåbnede pillepakker">
            <a:extLst>
              <a:ext uri="{FF2B5EF4-FFF2-40B4-BE49-F238E27FC236}">
                <a16:creationId xmlns:a16="http://schemas.microsoft.com/office/drawing/2014/main" id="{B93D388F-57DE-66EE-2FD4-020D153CC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70" r="25019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64FB3E2-0829-2E56-C57D-24D0C4B47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da-DK" sz="4000" dirty="0"/>
              <a:t>Eksempler på bivirkninger til medicin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916B1-6D62-0046-4D13-639947631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3" r="37929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D470DBD-52D1-45FB-CFA3-2070386F1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Hallucinationer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Uvarslede søvnanfald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Impulskontrolforstyrrelser, f.eks. hyperseksualitet, ludomani, shoppetrang mv.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Blodtryksfald når man rejser sig fra siddende eller liggende stilling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</a:rPr>
              <a:t>Risiko </a:t>
            </a:r>
            <a:r>
              <a:rPr lang="da-DK" dirty="0"/>
              <a:t>for udvikling af ufrivillige bevægelser (overeffekt af medicin)</a:t>
            </a:r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282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itel 1">
            <a:extLst>
              <a:ext uri="{FF2B5EF4-FFF2-40B4-BE49-F238E27FC236}">
                <a16:creationId xmlns:a16="http://schemas.microsoft.com/office/drawing/2014/main" id="{EC045F49-907A-F989-BF62-7DB31A92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 err="1"/>
              <a:t>Aftagende</a:t>
            </a:r>
            <a:r>
              <a:rPr lang="en-US" sz="4000" dirty="0"/>
              <a:t> </a:t>
            </a:r>
            <a:r>
              <a:rPr lang="en-US" sz="4000" dirty="0" err="1"/>
              <a:t>effekt</a:t>
            </a:r>
            <a:r>
              <a:rPr lang="en-US" sz="4000" dirty="0"/>
              <a:t> </a:t>
            </a:r>
            <a:r>
              <a:rPr lang="en-US" sz="4000" dirty="0" err="1"/>
              <a:t>af</a:t>
            </a:r>
            <a:r>
              <a:rPr lang="en-US" sz="4000" dirty="0"/>
              <a:t> </a:t>
            </a:r>
            <a:r>
              <a:rPr lang="en-US" sz="4000" dirty="0" err="1"/>
              <a:t>medicin</a:t>
            </a:r>
            <a:r>
              <a:rPr lang="en-US" sz="4000" dirty="0"/>
              <a:t> over </a:t>
            </a:r>
            <a:r>
              <a:rPr lang="en-US" sz="4000" dirty="0" err="1"/>
              <a:t>tid</a:t>
            </a:r>
            <a:endParaRPr lang="en-US" sz="4000" dirty="0"/>
          </a:p>
        </p:txBody>
      </p:sp>
      <p:pic>
        <p:nvPicPr>
          <p:cNvPr id="5" name="Pladsholder til indhold 4" descr="Et billede, der indeholder tekst, skærmbillede, diagram, Kurve">
            <a:extLst>
              <a:ext uri="{FF2B5EF4-FFF2-40B4-BE49-F238E27FC236}">
                <a16:creationId xmlns:a16="http://schemas.microsoft.com/office/drawing/2014/main" id="{D1117F50-7DF1-2B67-162B-D6E1D0EC6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483570"/>
            <a:ext cx="5451627" cy="3570818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38">
            <a:extLst>
              <a:ext uri="{FF2B5EF4-FFF2-40B4-BE49-F238E27FC236}">
                <a16:creationId xmlns:a16="http://schemas.microsoft.com/office/drawing/2014/main" id="{AE4608FD-B6AD-38C3-C483-8FCAF2E4C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dirty="0"/>
              <a:t>Efterhånden som sygdommen progredierer, har medicinen aftagende effekt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/>
              <a:t>Behov for større doser af medicin og indtag af medicin flere gange om dagen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/>
              <a:t>Før man skal tage sin medicin, kan man opleve ”off periode”, hvor medicinen virker dårligere (symptomerne bliver tydeligere og </a:t>
            </a:r>
            <a:r>
              <a:rPr lang="ja-JP" altLang="da-DK" dirty="0"/>
              <a:t>”</a:t>
            </a:r>
            <a:r>
              <a:rPr lang="da-DK" altLang="ja-JP" dirty="0" err="1"/>
              <a:t>freezing</a:t>
            </a:r>
            <a:r>
              <a:rPr lang="ja-JP" altLang="da-DK" dirty="0"/>
              <a:t>”</a:t>
            </a:r>
            <a:r>
              <a:rPr lang="da-DK" altLang="ja-JP" dirty="0"/>
              <a:t> kan forekomme)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/>
              <a:t>Man kan også opleve perioder med overbevægelser på grund af for kraftig medicineffekt</a:t>
            </a:r>
          </a:p>
          <a:p>
            <a:pPr algn="l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271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8567BD-14AC-E1D2-3D70-33420714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Hvordan skal medicin tages?</a:t>
            </a:r>
          </a:p>
        </p:txBody>
      </p:sp>
      <p:pic>
        <p:nvPicPr>
          <p:cNvPr id="8" name="Pladsholder til indhold 7" descr="Udvalgte piller og kapsler">
            <a:extLst>
              <a:ext uri="{FF2B5EF4-FFF2-40B4-BE49-F238E27FC236}">
                <a16:creationId xmlns:a16="http://schemas.microsoft.com/office/drawing/2014/main" id="{F00F145D-7D78-6222-04DF-6DA508F880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r="35139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4B816CE-739F-EE79-5E5C-984D8EEF9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•"/>
            </a:pPr>
            <a:endParaRPr lang="en-US" dirty="0">
              <a:effectLst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err="1">
                <a:effectLst/>
              </a:rPr>
              <a:t>Medicin</a:t>
            </a:r>
            <a:r>
              <a:rPr lang="en-US" dirty="0">
                <a:effectLst/>
              </a:rPr>
              <a:t> skal gives enten mindst </a:t>
            </a:r>
            <a:r>
              <a:rPr lang="en-US" b="1" dirty="0">
                <a:effectLst/>
              </a:rPr>
              <a:t>en halv time før </a:t>
            </a:r>
            <a:r>
              <a:rPr lang="en-US" dirty="0">
                <a:effectLst/>
              </a:rPr>
              <a:t>et hovedmåltid </a:t>
            </a:r>
            <a:r>
              <a:rPr lang="en-US" dirty="0" err="1">
                <a:effectLst/>
              </a:rPr>
              <a:t>eller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cirka</a:t>
            </a:r>
            <a:r>
              <a:rPr lang="en-US" b="1" dirty="0">
                <a:effectLst/>
              </a:rPr>
              <a:t> en time </a:t>
            </a:r>
            <a:r>
              <a:rPr lang="en-US" b="1" dirty="0" err="1">
                <a:effectLst/>
              </a:rPr>
              <a:t>efter</a:t>
            </a:r>
            <a:endParaRPr lang="en-US" dirty="0">
              <a:effectLst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da-DK" dirty="0">
                <a:ea typeface="ＭＳ Ｐゴシック" pitchFamily="34" charset="-128"/>
              </a:rPr>
              <a:t>Protein i maven samtidig med medicin kan påvirke optagelsen af medicin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err="1">
                <a:effectLst/>
              </a:rPr>
              <a:t>Hvis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mennesker</a:t>
            </a:r>
            <a:r>
              <a:rPr lang="en-US" dirty="0">
                <a:effectLst/>
              </a:rPr>
              <a:t> </a:t>
            </a:r>
            <a:r>
              <a:rPr lang="en-US" dirty="0"/>
              <a:t>med parkinson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får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medicin</a:t>
            </a:r>
            <a:r>
              <a:rPr lang="en-US" dirty="0">
                <a:effectLst/>
              </a:rPr>
              <a:t> til </a:t>
            </a:r>
            <a:r>
              <a:rPr lang="en-US" dirty="0" err="1">
                <a:effectLst/>
              </a:rPr>
              <a:t>tiden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skal</a:t>
            </a:r>
            <a:r>
              <a:rPr lang="en-US" dirty="0">
                <a:effectLst/>
              </a:rPr>
              <a:t> </a:t>
            </a:r>
            <a:r>
              <a:rPr lang="en-US" dirty="0"/>
              <a:t>man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ikke</a:t>
            </a:r>
            <a:r>
              <a:rPr lang="en-US" dirty="0">
                <a:effectLst/>
              </a:rPr>
              <a:t> springe </a:t>
            </a:r>
            <a:r>
              <a:rPr lang="en-US" dirty="0" err="1">
                <a:effectLst/>
              </a:rPr>
              <a:t>dosis</a:t>
            </a:r>
            <a:r>
              <a:rPr lang="en-US" dirty="0">
                <a:effectLst/>
              </a:rPr>
              <a:t> over, men </a:t>
            </a:r>
            <a:r>
              <a:rPr lang="en-US" dirty="0" err="1">
                <a:effectLst/>
              </a:rPr>
              <a:t>skubbe</a:t>
            </a:r>
            <a:r>
              <a:rPr lang="en-US" dirty="0">
                <a:effectLst/>
              </a:rPr>
              <a:t> den til </a:t>
            </a:r>
            <a:r>
              <a:rPr lang="en-US" dirty="0" err="1">
                <a:effectLst/>
              </a:rPr>
              <a:t>senere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på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dagen</a:t>
            </a:r>
            <a:endParaRPr lang="en-US" dirty="0">
              <a:effectLst/>
            </a:endParaRP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err="1">
                <a:effectLst/>
              </a:rPr>
              <a:t>Næste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skal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medicinen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igen</a:t>
            </a:r>
            <a:r>
              <a:rPr lang="en-US" dirty="0">
                <a:effectLst/>
              </a:rPr>
              <a:t> gives </a:t>
            </a:r>
            <a:r>
              <a:rPr lang="en-US" dirty="0" err="1">
                <a:effectLst/>
              </a:rPr>
              <a:t>på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sædvanlige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tidspunkter</a:t>
            </a:r>
            <a:endParaRPr lang="en-US" dirty="0">
              <a:effectLst/>
            </a:endParaRPr>
          </a:p>
          <a:p>
            <a:pPr>
              <a:buFont typeface="Calibri" panose="020F0502020204030204" pitchFamily="34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28281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Brugerdefineret 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628E7B"/>
      </a:accent1>
      <a:accent2>
        <a:srgbClr val="A6C2B6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717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ＭＳ Ｐゴシック</vt:lpstr>
      <vt:lpstr>AbhayaLibre-Regular</vt:lpstr>
      <vt:lpstr>Arial</vt:lpstr>
      <vt:lpstr>Calibri</vt:lpstr>
      <vt:lpstr>Calibri Light</vt:lpstr>
      <vt:lpstr>Times New Roman</vt:lpstr>
      <vt:lpstr>Retro</vt:lpstr>
      <vt:lpstr>Oplæg om Parkinsons sygdom</vt:lpstr>
      <vt:lpstr>Hvad er Parkinsons sygdom?</vt:lpstr>
      <vt:lpstr>Ikke-motoriske symptomer </vt:lpstr>
      <vt:lpstr>Hvem får parkinson?</vt:lpstr>
      <vt:lpstr>Hvorfor får man parkinson?</vt:lpstr>
      <vt:lpstr>Behandlingsmuligheder</vt:lpstr>
      <vt:lpstr>Eksempler på bivirkninger til medicin</vt:lpstr>
      <vt:lpstr>Aftagende effekt af medicin over tid</vt:lpstr>
      <vt:lpstr>Hvordan skal medicin tages?</vt:lpstr>
      <vt:lpstr>Ikke-lægelig behandling</vt:lpstr>
      <vt:lpstr>Mange sundhedsaktører i et langt parkinson-forløb</vt:lpstr>
      <vt:lpstr>Parkinsonforeningen</vt:lpstr>
      <vt:lpstr>Film til plejepersonale </vt:lpstr>
      <vt:lpstr>Spørgsmål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Astrid Blom</dc:creator>
  <cp:lastModifiedBy>Marlene Grønnegaard Them</cp:lastModifiedBy>
  <cp:revision>182</cp:revision>
  <dcterms:created xsi:type="dcterms:W3CDTF">2021-05-12T12:16:43Z</dcterms:created>
  <dcterms:modified xsi:type="dcterms:W3CDTF">2024-01-29T21:12:32Z</dcterms:modified>
</cp:coreProperties>
</file>